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Libre Franklin" panose="00000500000000000000" charset="0"/>
      <p:regular r:id="rId27"/>
      <p:bold r:id="rId28"/>
      <p:italic r:id="rId29"/>
      <p:boldItalic r:id="rId30"/>
    </p:embeddedFont>
    <p:embeddedFont>
      <p:font typeface="Constantia" panose="02030602050306030303" pitchFamily="18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8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8952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58252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0309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37831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0436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95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4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5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1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8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1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7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7478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36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ctrTitle"/>
          </p:nvPr>
        </p:nvSpPr>
        <p:spPr>
          <a:xfrm>
            <a:off x="533400" y="571480"/>
            <a:ext cx="8110566" cy="262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lang="ru-RU"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Тригонометрия в окружающем нас мире и в жизни человека.</a:t>
            </a:r>
            <a:endParaRPr sz="5600" b="1" i="0" u="none" strike="noStrike" cap="none">
              <a:solidFill>
                <a:srgbClr val="4CE0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" y="76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5" descr="C:\Users\home\Desktop\pendulum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8687" y="654050"/>
            <a:ext cx="7429500" cy="44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/>
          <p:cNvSpPr txBox="1"/>
          <p:nvPr/>
        </p:nvSpPr>
        <p:spPr>
          <a:xfrm>
            <a:off x="1000125" y="5195887"/>
            <a:ext cx="7000875" cy="166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рисунке изображены  колебания маятника, он движется по кривой, называемой косинусом.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>
            <a:spLocks noGrp="1"/>
          </p:cNvSpPr>
          <p:nvPr>
            <p:ph type="title"/>
          </p:nvPr>
        </p:nvSpPr>
        <p:spPr>
          <a:xfrm>
            <a:off x="500062" y="285750"/>
            <a:ext cx="7900987" cy="24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Тригонометрия и тригонометрические функции в медицине и биологии.</a:t>
            </a:r>
            <a:r>
              <a:rPr lang="ru-RU" sz="2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24" name="Google Shape;224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endParaRPr sz="22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r>
              <a:rPr lang="ru-RU" sz="22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Одно из </a:t>
            </a:r>
            <a:r>
              <a:rPr lang="ru-RU" sz="2200" b="1" i="0" u="none">
                <a:solidFill>
                  <a:srgbClr val="008E00"/>
                </a:solidFill>
                <a:latin typeface="Constantia"/>
                <a:ea typeface="Constantia"/>
                <a:cs typeface="Constantia"/>
                <a:sym typeface="Constantia"/>
              </a:rPr>
              <a:t>фундаментальных свойств</a:t>
            </a:r>
            <a:r>
              <a:rPr lang="ru-RU" sz="2200" b="0" i="0" u="none">
                <a:solidFill>
                  <a:srgbClr val="008E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ru-RU" sz="22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живой природы - это цикличность большинства происходящих в ней процессов. </a:t>
            </a:r>
            <a:endParaRPr/>
          </a:p>
          <a:p>
            <a:pPr marL="273050" marR="0" lvl="0" indent="-140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None/>
            </a:pPr>
            <a:endParaRPr sz="22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r>
              <a:rPr lang="ru-RU" sz="2200" b="1" i="0" u="none">
                <a:solidFill>
                  <a:srgbClr val="008E00"/>
                </a:solidFill>
                <a:latin typeface="Constantia"/>
                <a:ea typeface="Constantia"/>
                <a:cs typeface="Constantia"/>
                <a:sym typeface="Constantia"/>
              </a:rPr>
              <a:t>Биологические ритмы, биоритмы</a:t>
            </a:r>
            <a:r>
              <a:rPr lang="ru-RU" sz="2200" b="0" i="0" u="none">
                <a:solidFill>
                  <a:srgbClr val="008E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ru-RU" sz="22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– это более или менее регулярные изменения характера и интенсивности биологических процессов.</a:t>
            </a:r>
            <a:endParaRPr/>
          </a:p>
          <a:p>
            <a:pPr marL="273050" marR="0" lvl="0" indent="-14033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None/>
            </a:pPr>
            <a:endParaRPr sz="22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r>
              <a:rPr lang="ru-RU" sz="2200" b="1" i="0" u="none">
                <a:solidFill>
                  <a:srgbClr val="008E00"/>
                </a:solidFill>
                <a:latin typeface="Constantia"/>
                <a:ea typeface="Constantia"/>
                <a:cs typeface="Constantia"/>
                <a:sym typeface="Constantia"/>
              </a:rPr>
              <a:t>Основной земной ритм</a:t>
            </a:r>
            <a:r>
              <a:rPr lang="ru-RU" sz="22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– суточный.</a:t>
            </a:r>
            <a:endParaRPr/>
          </a:p>
          <a:p>
            <a:pPr marL="273050" marR="0" lvl="0" indent="-140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None/>
            </a:pPr>
            <a:endParaRPr sz="22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r>
              <a:rPr lang="ru-RU" sz="22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Модель биоритмов можно построить с помощью тригонометрических функций.</a:t>
            </a:r>
            <a:endParaRPr/>
          </a:p>
          <a:p>
            <a:pPr marL="274320" marR="0" lvl="0" indent="-141605" algn="l" rtl="0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</a:pPr>
            <a:endParaRPr sz="22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7" descr="untitled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2937" y="214312"/>
            <a:ext cx="7643812" cy="479583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 txBox="1"/>
          <p:nvPr/>
        </p:nvSpPr>
        <p:spPr>
          <a:xfrm>
            <a:off x="0" y="5214937"/>
            <a:ext cx="91440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rPr lang="ru-RU" sz="2400" b="0" i="0" u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Для построения модели биоритмов необходимо ввести дату рождения человека, дату отсчета (день, месяц, год) и длительность прогноза (кол-во дней).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8" descr="sudak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928687"/>
            <a:ext cx="2857500" cy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8"/>
          <p:cNvSpPr txBox="1"/>
          <p:nvPr/>
        </p:nvSpPr>
        <p:spPr>
          <a:xfrm>
            <a:off x="3071812" y="928687"/>
            <a:ext cx="6072187" cy="207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</a:pP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Движение рыб в воде происходит по закону синуса или косинуса, если зафиксировать точку на хвосте, а потом рассмотреть траекторию движения.</a:t>
            </a:r>
            <a:endParaRPr/>
          </a:p>
        </p:txBody>
      </p:sp>
      <p:sp>
        <p:nvSpPr>
          <p:cNvPr id="237" name="Google Shape;237;p28"/>
          <p:cNvSpPr txBox="1"/>
          <p:nvPr/>
        </p:nvSpPr>
        <p:spPr>
          <a:xfrm>
            <a:off x="3389312" y="2400298"/>
            <a:ext cx="5080000" cy="160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rPr lang="ru-RU" sz="2400" b="0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При плавании тело рыбы принимает форму кривой, которая напоминает график функции y=</a:t>
            </a:r>
            <a:r>
              <a:rPr lang="ru-RU" sz="2400" b="0" i="0" u="none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tgx</a:t>
            </a:r>
            <a:r>
              <a:rPr lang="ru-RU" sz="2400" b="0" i="0" u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 </a:t>
            </a:r>
            <a:endParaRPr dirty="0"/>
          </a:p>
        </p:txBody>
      </p:sp>
      <p:pic>
        <p:nvPicPr>
          <p:cNvPr id="238" name="Google Shape;238;p28" descr="tg_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4687" y="4000500"/>
            <a:ext cx="5683250" cy="26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lang="ru-RU" sz="45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Тригонометрия в архитектуре</a:t>
            </a:r>
            <a:br>
              <a:rPr lang="ru-RU" sz="45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244" name="Google Shape;244;p2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8958"/>
          <a:stretch/>
        </p:blipFill>
        <p:spPr>
          <a:xfrm>
            <a:off x="500062" y="1357312"/>
            <a:ext cx="8143875" cy="421481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/>
          <p:nvPr/>
        </p:nvSpPr>
        <p:spPr>
          <a:xfrm>
            <a:off x="0" y="5214937"/>
            <a:ext cx="95726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Детская школа Гауди в Барселоне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>
            <a:spLocks noGrp="1"/>
          </p:cNvSpPr>
          <p:nvPr>
            <p:ph type="title"/>
          </p:nvPr>
        </p:nvSpPr>
        <p:spPr>
          <a:xfrm>
            <a:off x="642937" y="5286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Сантьяго Калатрава</a:t>
            </a:r>
            <a:br>
              <a:rPr lang="ru-RU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Винодельня «Бодегас Исиос»</a:t>
            </a:r>
            <a:endParaRPr/>
          </a:p>
        </p:txBody>
      </p:sp>
      <p:pic>
        <p:nvPicPr>
          <p:cNvPr id="251" name="Google Shape;251;p30" descr="http://img0.liveinternet.ru/images/attach/c/1/60/104/60104940_1276098006_ysios1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366712"/>
            <a:ext cx="8286750" cy="4776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>
            <a:spLocks noGrp="1"/>
          </p:cNvSpPr>
          <p:nvPr>
            <p:ph type="title"/>
          </p:nvPr>
        </p:nvSpPr>
        <p:spPr>
          <a:xfrm>
            <a:off x="428625" y="5429250"/>
            <a:ext cx="81438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Феликс Кандела</a:t>
            </a:r>
            <a:br>
              <a:rPr lang="ru-RU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Ресторан в Лос-Манантиалесе</a:t>
            </a:r>
            <a:endParaRPr/>
          </a:p>
        </p:txBody>
      </p:sp>
      <p:pic>
        <p:nvPicPr>
          <p:cNvPr id="256" name="Google Shape;256;p31" descr="http://mitupv.mit.edu/mitupv-uploads/11530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285750"/>
            <a:ext cx="8286750" cy="499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lang="ru-RU" sz="45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Тригонометрия в музыке</a:t>
            </a:r>
            <a:br>
              <a:rPr lang="ru-RU" sz="45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idx="1"/>
          </p:nvPr>
        </p:nvSpPr>
        <p:spPr>
          <a:xfrm>
            <a:off x="214312" y="1071562"/>
            <a:ext cx="5643562" cy="525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🞭"/>
            </a:pPr>
            <a:r>
              <a:rPr lang="ru-RU" sz="26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Согласно дошедшим из древности преданиям, первыми, кто попытался сделать это, были Пифагор и его ученики. </a:t>
            </a:r>
            <a:endParaRPr/>
          </a:p>
          <a:p>
            <a:pPr marL="273050" marR="0" lvl="0" indent="-11620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1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🞭"/>
            </a:pPr>
            <a:r>
              <a:rPr lang="ru-RU" sz="26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Частоты, соответствующие 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rPr lang="ru-RU" sz="26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одной и той же ноте в первой, второй и т.д. октавах, относятся, как 1:2:4:8…</a:t>
            </a:r>
            <a:endParaRPr/>
          </a:p>
          <a:p>
            <a:pPr marL="273050" marR="0" lvl="0" indent="-11620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1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🞭"/>
            </a:pPr>
            <a:r>
              <a:rPr lang="ru-RU" sz="26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диатоническая гамма  2:3:5</a:t>
            </a:r>
            <a:endParaRPr/>
          </a:p>
        </p:txBody>
      </p:sp>
      <p:pic>
        <p:nvPicPr>
          <p:cNvPr id="264" name="Google Shape;264;p32" descr="G:\проект по тригонометрии\pifagor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7875" y="1571625"/>
            <a:ext cx="3286125" cy="491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title"/>
          </p:nvPr>
        </p:nvSpPr>
        <p:spPr>
          <a:xfrm>
            <a:off x="285750" y="571500"/>
            <a:ext cx="8229600" cy="77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lang="ru-RU" sz="45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Теория радуги</a:t>
            </a:r>
            <a:endParaRPr/>
          </a:p>
        </p:txBody>
      </p:sp>
      <p:pic>
        <p:nvPicPr>
          <p:cNvPr id="270" name="Google Shape;270;p33" descr="180px-Prism_rainbow_schema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9699" y="417614"/>
            <a:ext cx="2731080" cy="1714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sy="-100000" algn="bl" rotWithShape="0"/>
          </a:effectLst>
        </p:spPr>
      </p:pic>
      <p:pic>
        <p:nvPicPr>
          <p:cNvPr id="271" name="Google Shape;271;p33" descr="http://yellowinform.ru/wp-content/uploads/2009/02/radug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9322" y="2500306"/>
            <a:ext cx="3071834" cy="4186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sy="-100000" algn="bl" rotWithShape="0"/>
          </a:effectLst>
        </p:spPr>
      </p:pic>
      <p:sp>
        <p:nvSpPr>
          <p:cNvPr id="272" name="Google Shape;272;p33"/>
          <p:cNvSpPr txBox="1"/>
          <p:nvPr/>
        </p:nvSpPr>
        <p:spPr>
          <a:xfrm>
            <a:off x="87923" y="1500187"/>
            <a:ext cx="5512778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lang="ru-RU" sz="24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</a:t>
            </a:r>
            <a:r>
              <a:rPr lang="ru-RU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Радуга возникает из-за того, что солнечный свет испытывает преломление в капельках воды, взвешенных в воздухе по закону преломления:</a:t>
            </a:r>
            <a:endParaRPr sz="1200" dirty="0"/>
          </a:p>
          <a:p>
            <a:pPr marL="273050" marR="0" lvl="0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ru-RU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ru-RU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ru-RU" sz="2400" b="1" i="0" u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ru-RU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показатель преломления первой среды</a:t>
            </a:r>
            <a:br>
              <a:rPr lang="ru-RU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n</a:t>
            </a:r>
            <a:r>
              <a:rPr lang="ru-RU" sz="2400" b="1" i="0" u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показатель преломления второй среды </a:t>
            </a:r>
            <a:endParaRPr sz="1200" dirty="0"/>
          </a:p>
          <a:p>
            <a:pPr marL="273050" marR="0" lvl="0" indent="-2730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CCECFF"/>
              </a:buClr>
              <a:buSzPts val="2600"/>
              <a:buFont typeface="Calibri"/>
              <a:buNone/>
            </a:pPr>
            <a:r>
              <a:rPr lang="ru-RU" sz="2400" b="1" i="1" u="none" dirty="0">
                <a:solidFill>
                  <a:srgbClr val="CCECF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ru-RU" sz="2400" b="1" i="1" u="none" dirty="0">
                <a:solidFill>
                  <a:srgbClr val="008E00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ru-RU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-угол падения,</a:t>
            </a:r>
            <a:r>
              <a:rPr lang="ru-RU" sz="2400" b="0" i="0" u="none" dirty="0">
                <a:solidFill>
                  <a:srgbClr val="008E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1" u="none" dirty="0">
                <a:solidFill>
                  <a:srgbClr val="008E00"/>
                </a:solidFill>
                <a:latin typeface="Calibri"/>
                <a:ea typeface="Calibri"/>
                <a:cs typeface="Calibri"/>
                <a:sym typeface="Calibri"/>
              </a:rPr>
              <a:t>β</a:t>
            </a:r>
            <a:r>
              <a:rPr lang="ru-RU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-угол преломления света</a:t>
            </a: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3"/>
          <p:cNvSpPr txBox="1"/>
          <p:nvPr/>
        </p:nvSpPr>
        <p:spPr>
          <a:xfrm>
            <a:off x="1143000" y="3143250"/>
            <a:ext cx="4143375" cy="76200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00"/>
              </a:buClr>
              <a:buSzPts val="3200"/>
              <a:buFont typeface="Libre Franklin"/>
              <a:buNone/>
            </a:pPr>
            <a:r>
              <a:rPr lang="ru-RU" sz="3200" b="1" i="1" u="none">
                <a:solidFill>
                  <a:srgbClr val="008E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sin α</a:t>
            </a:r>
            <a:r>
              <a:rPr lang="ru-RU" sz="3200" b="1" i="1" u="none">
                <a:solidFill>
                  <a:srgbClr val="008E00"/>
                </a:solidFill>
                <a:latin typeface="AngsanaUPC"/>
                <a:ea typeface="AngsanaUPC"/>
                <a:cs typeface="AngsanaUPC"/>
                <a:sym typeface="AngsanaUPC"/>
              </a:rPr>
              <a:t> </a:t>
            </a:r>
            <a:r>
              <a:rPr lang="ru-RU" sz="3200" b="1" i="1" u="none">
                <a:solidFill>
                  <a:srgbClr val="008E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/ sin </a:t>
            </a:r>
            <a:r>
              <a:rPr lang="ru-RU" sz="3200" b="1" i="1" u="none">
                <a:solidFill>
                  <a:srgbClr val="008E00"/>
                </a:solidFill>
                <a:latin typeface="Constantia"/>
                <a:ea typeface="Constantia"/>
                <a:cs typeface="Constantia"/>
                <a:sym typeface="Constantia"/>
              </a:rPr>
              <a:t>β</a:t>
            </a:r>
            <a:r>
              <a:rPr lang="ru-RU" sz="3200" b="1" i="1" u="none">
                <a:solidFill>
                  <a:srgbClr val="008E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= n</a:t>
            </a:r>
            <a:r>
              <a:rPr lang="ru-RU" sz="3200" b="1" i="1" u="none" baseline="-25000">
                <a:solidFill>
                  <a:srgbClr val="008E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r>
              <a:rPr lang="ru-RU" sz="3200" b="1" i="1" u="none">
                <a:solidFill>
                  <a:srgbClr val="008E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/ n</a:t>
            </a:r>
            <a:r>
              <a:rPr lang="ru-RU" sz="3200" b="1" i="1" u="none" baseline="-25000">
                <a:solidFill>
                  <a:srgbClr val="008E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>
            <a:spLocks noGrp="1"/>
          </p:cNvSpPr>
          <p:nvPr>
            <p:ph type="title"/>
          </p:nvPr>
        </p:nvSpPr>
        <p:spPr>
          <a:xfrm>
            <a:off x="1785937" y="214312"/>
            <a:ext cx="6900862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ru-RU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Северное сияние</a:t>
            </a:r>
            <a:endParaRPr/>
          </a:p>
        </p:txBody>
      </p:sp>
      <p:pic>
        <p:nvPicPr>
          <p:cNvPr id="279" name="Google Shape;279;p34" descr="http://s15.radikal.ru/i189/0907/3f/bb2f941d6cae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3437" y="1428750"/>
            <a:ext cx="4230687" cy="4964112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803"/>
              </a:srgbClr>
            </a:outerShdw>
          </a:effectLst>
        </p:spPr>
      </p:pic>
      <p:sp>
        <p:nvSpPr>
          <p:cNvPr id="280" name="Google Shape;280;p34"/>
          <p:cNvSpPr txBox="1"/>
          <p:nvPr/>
        </p:nvSpPr>
        <p:spPr>
          <a:xfrm>
            <a:off x="0" y="1428750"/>
            <a:ext cx="4422531" cy="542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rPr lang="ru-RU" sz="20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</a:t>
            </a:r>
            <a:r>
              <a:rPr lang="ru-RU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Проникновение в верхние слои атмосферы планет заряженных частиц солнечного ветра определяется взаимодействием магнитного поля планеты с солнечным ветром. </a:t>
            </a:r>
            <a:endParaRPr sz="11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ru-RU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Сила, действующая на движущуюся в магнитном поле заряженную частицу называется силой Лоренца. Она пропорциональна заряду частицы и векторному произведению поля и скорости движения частицы. 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ru-RU" sz="54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Введение</a:t>
            </a: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1" i="1" u="none" strike="noStrike" cap="none">
                <a:solidFill>
                  <a:srgbClr val="00B050"/>
                </a:solidFill>
                <a:latin typeface="Constantia"/>
                <a:ea typeface="Constantia"/>
                <a:cs typeface="Constantia"/>
                <a:sym typeface="Constantia"/>
              </a:rPr>
              <a:t>Тригонометрия </a:t>
            </a:r>
            <a:r>
              <a:rPr lang="ru-RU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- это раздел математики, изучающий тригонометрические функции. Сложно представить, но с этой наукой мы сталкиваемся не только на уроках математики, но и в нашей повседневной жизни. Вы могли не подозревать об этом, но тригонометрия встречается в таких науках, как физика, биология, не последнюю роль она играет и в медицине, и, что самое интересное, без нее не обошлось даже в музыке и архитектуре. </a:t>
            </a:r>
            <a:endParaRPr/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500062" y="214312"/>
            <a:ext cx="8229600" cy="107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ru-RU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История</a:t>
            </a:r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idx="1"/>
          </p:nvPr>
        </p:nvSpPr>
        <p:spPr>
          <a:xfrm>
            <a:off x="142875" y="1285875"/>
            <a:ext cx="8715375" cy="535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1" i="1" u="none">
                <a:solidFill>
                  <a:srgbClr val="00B050"/>
                </a:solidFill>
                <a:latin typeface="Constantia"/>
                <a:ea typeface="Constantia"/>
                <a:cs typeface="Constantia"/>
                <a:sym typeface="Constantia"/>
              </a:rPr>
              <a:t>Тригонометрия</a:t>
            </a: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– (от греч. Trigwnon-треугольник и metrew- измеряю)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звездам вычисляли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местонахождение корабля в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море.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Древние люди вычисляли</a:t>
            </a:r>
            <a:endParaRPr/>
          </a:p>
          <a:p>
            <a:pPr marL="273050" marR="0" lvl="0" indent="-27305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высоту дерева, </a:t>
            </a:r>
            <a:endParaRPr/>
          </a:p>
          <a:p>
            <a:pPr marL="273050" marR="0" lvl="0" indent="-27305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сравнивая длину его тени с</a:t>
            </a:r>
            <a:endParaRPr/>
          </a:p>
          <a:p>
            <a:pPr marL="273050" marR="0" lvl="0" indent="-27305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длиной тени от шеста, </a:t>
            </a:r>
            <a:endParaRPr/>
          </a:p>
          <a:p>
            <a:pPr marL="273050" marR="0" lvl="0" indent="-27305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высота которого была известна. </a:t>
            </a:r>
            <a:endParaRPr/>
          </a:p>
          <a:p>
            <a:pPr marL="274320" marR="0" lvl="0" indent="-12954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000250"/>
            <a:ext cx="3829050" cy="178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4000500"/>
            <a:ext cx="4103687" cy="22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571500" y="50006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lang="ru-RU" sz="45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Значимые люди в тригонометрии</a:t>
            </a:r>
            <a:endParaRPr/>
          </a:p>
        </p:txBody>
      </p:sp>
      <p:pic>
        <p:nvPicPr>
          <p:cNvPr id="143" name="Google Shape;143;p19" descr="гиппарх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b="7257"/>
          <a:stretch/>
        </p:blipFill>
        <p:spPr>
          <a:xfrm>
            <a:off x="928687" y="1285875"/>
            <a:ext cx="2501900" cy="264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 descr="птолемей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687" y="4000500"/>
            <a:ext cx="2500312" cy="280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/>
          <p:nvPr/>
        </p:nvSpPr>
        <p:spPr>
          <a:xfrm>
            <a:off x="1643042" y="2714620"/>
            <a:ext cx="1928826" cy="12144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68DA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1643042" y="2714620"/>
            <a:ext cx="20002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Гиппарх Никейский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( 180 – 125 г. до н.э.)</a:t>
            </a:r>
            <a:endParaRPr sz="1800" b="1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3643312" y="1285875"/>
            <a:ext cx="51435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Таблица числовых значений хорд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Таблица для определения соотношений между элементами треугольников</a:t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3786187" y="4429125"/>
            <a:ext cx="5143500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Первая таблица синусов, высчитанная по хордам в окружности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«Альмагест – самая значимая тригонометрическая работа всей античности</a:t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1571604" y="5929330"/>
            <a:ext cx="2071702" cy="92867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1643062" y="5929312"/>
            <a:ext cx="207168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ru-RU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Клавдий Птолемей   (90 – 168 г н.э)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0" descr="ал батани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714375"/>
            <a:ext cx="2286000" cy="268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 descr="абул-вафа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12" y="3500437"/>
            <a:ext cx="2357437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3571875" y="1000125"/>
            <a:ext cx="464343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Построил таблицы тангенсов, котангенсов и косекансов</a:t>
            </a: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2928937" y="3471862"/>
            <a:ext cx="6215062" cy="301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Присоединил к линиям синусов  и косинусов линии тангенсов, котангенсов, секансов и косекансов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Установил основные соотношения между этими линиями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Дал определения функциям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Установил формулу двойного угла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1428728" y="2428868"/>
            <a:ext cx="1785950" cy="8572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1071538" y="5786454"/>
            <a:ext cx="1714512" cy="8572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1428750" y="2500312"/>
            <a:ext cx="18573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ru-RU" sz="18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ru-RU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Ал-Батани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ru-RU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( ок. 900 г. н.э) </a:t>
            </a: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857250" y="5786437"/>
            <a:ext cx="20716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ru-RU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Абу-ль-Вефа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ru-RU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( 940 – 997 г. н.э)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1" descr="виет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214312"/>
            <a:ext cx="2714625" cy="33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 descr="ньютон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12" y="3581400"/>
            <a:ext cx="2714625" cy="306228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/>
          <p:nvPr/>
        </p:nvSpPr>
        <p:spPr>
          <a:xfrm>
            <a:off x="1357290" y="2786058"/>
            <a:ext cx="1714512" cy="7143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1428728" y="6000768"/>
            <a:ext cx="1857388" cy="7143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1214437" y="2786062"/>
            <a:ext cx="20002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ru-RU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Франсуа Виет (1540 – 1603 г.)</a:t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1357312" y="6000750"/>
            <a:ext cx="18573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ru-RU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Исаак Ньютон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ru-RU" sz="1800" b="1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(1643 – 1727г.)</a:t>
            </a:r>
            <a:endParaRPr/>
          </a:p>
        </p:txBody>
      </p:sp>
      <p:sp>
        <p:nvSpPr>
          <p:cNvPr id="173" name="Google Shape;173;p21"/>
          <p:cNvSpPr txBox="1"/>
          <p:nvPr/>
        </p:nvSpPr>
        <p:spPr>
          <a:xfrm>
            <a:off x="3357562" y="571500"/>
            <a:ext cx="5429250" cy="273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Дополнил и систематизировал различные случаи решения плоских и сферических треугольников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Открыл «плоскую» теорему косинусов и формулы тригонометрических функций от кратных углов</a:t>
            </a:r>
            <a:endParaRPr/>
          </a:p>
        </p:txBody>
      </p:sp>
      <p:sp>
        <p:nvSpPr>
          <p:cNvPr id="174" name="Google Shape;174;p21"/>
          <p:cNvSpPr txBox="1"/>
          <p:nvPr/>
        </p:nvSpPr>
        <p:spPr>
          <a:xfrm>
            <a:off x="3571875" y="4500562"/>
            <a:ext cx="46482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Разложил функции  в ряды и открыл путь для их использования в математическом анализе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714375" y="785812"/>
            <a:ext cx="7972425" cy="106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lang="ru-RU" sz="45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Тригонометрия в искусстве</a:t>
            </a:r>
            <a:br>
              <a:rPr lang="ru-RU" sz="45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idx="1"/>
          </p:nvPr>
        </p:nvSpPr>
        <p:spPr>
          <a:xfrm>
            <a:off x="500062" y="1143000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</a:pPr>
            <a:r>
              <a:rPr lang="ru-RU" sz="3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</a:t>
            </a:r>
            <a:r>
              <a:rPr lang="ru-RU" sz="3200" b="1" i="0" u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32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 + sin</a:t>
            </a:r>
            <a:r>
              <a:rPr lang="ru-RU" sz="3200" b="1" i="0" u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32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 = 1</a:t>
            </a:r>
            <a:endParaRPr/>
          </a:p>
        </p:txBody>
      </p:sp>
      <p:sp>
        <p:nvSpPr>
          <p:cNvPr id="181" name="Google Shape;181;p22"/>
          <p:cNvSpPr txBox="1"/>
          <p:nvPr/>
        </p:nvSpPr>
        <p:spPr>
          <a:xfrm>
            <a:off x="857250" y="1714500"/>
            <a:ext cx="7358062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rPr lang="ru-RU" sz="28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АС </a:t>
            </a: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– расстояние от верха статуи до глаз человека,</a:t>
            </a:r>
            <a:endParaRPr sz="14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rPr lang="ru-RU" sz="28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АН</a:t>
            </a:r>
            <a:r>
              <a:rPr lang="ru-RU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– высота статуи,</a:t>
            </a:r>
            <a:endParaRPr sz="14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rPr lang="ru-RU" sz="28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sin С</a:t>
            </a: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- синус угла падения взгляда.  </a:t>
            </a:r>
            <a:endParaRPr/>
          </a:p>
        </p:txBody>
      </p:sp>
      <p:pic>
        <p:nvPicPr>
          <p:cNvPr id="182" name="Google Shape;18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475" y="3186112"/>
            <a:ext cx="2220912" cy="2714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22"/>
          <p:cNvCxnSpPr/>
          <p:nvPr/>
        </p:nvCxnSpPr>
        <p:spPr>
          <a:xfrm>
            <a:off x="1677987" y="3473450"/>
            <a:ext cx="2214562" cy="214312"/>
          </a:xfrm>
          <a:prstGeom prst="straightConnector1">
            <a:avLst/>
          </a:prstGeom>
          <a:noFill/>
          <a:ln w="414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84" name="Google Shape;184;p22"/>
          <p:cNvCxnSpPr/>
          <p:nvPr/>
        </p:nvCxnSpPr>
        <p:spPr>
          <a:xfrm rot="10800000" flipH="1">
            <a:off x="1820862" y="3687762"/>
            <a:ext cx="2071687" cy="2274887"/>
          </a:xfrm>
          <a:prstGeom prst="straightConnector1">
            <a:avLst/>
          </a:prstGeom>
          <a:noFill/>
          <a:ln w="414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85" name="Google Shape;185;p22"/>
          <p:cNvCxnSpPr/>
          <p:nvPr/>
        </p:nvCxnSpPr>
        <p:spPr>
          <a:xfrm>
            <a:off x="1749425" y="3473450"/>
            <a:ext cx="71437" cy="2500312"/>
          </a:xfrm>
          <a:prstGeom prst="straightConnector1">
            <a:avLst/>
          </a:prstGeom>
          <a:noFill/>
          <a:ln w="414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6" name="Google Shape;186;p22"/>
          <p:cNvSpPr txBox="1"/>
          <p:nvPr/>
        </p:nvSpPr>
        <p:spPr>
          <a:xfrm>
            <a:off x="1476375" y="2708275"/>
            <a:ext cx="385762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ru-RU" sz="2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4000500" y="3429000"/>
            <a:ext cx="385762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ru-RU" sz="2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endParaRPr/>
          </a:p>
        </p:txBody>
      </p:sp>
      <p:sp>
        <p:nvSpPr>
          <p:cNvPr id="188" name="Google Shape;188;p22"/>
          <p:cNvSpPr txBox="1"/>
          <p:nvPr/>
        </p:nvSpPr>
        <p:spPr>
          <a:xfrm>
            <a:off x="1619250" y="594995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ru-RU" sz="2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</a:t>
            </a:r>
            <a:endParaRPr/>
          </a:p>
        </p:txBody>
      </p:sp>
      <p:pic>
        <p:nvPicPr>
          <p:cNvPr id="189" name="Google Shape;189;p22" descr="C:\Program Files (x86)\Microsoft Office\MEDIA\CAGCAT10\j0157763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7812" y="3000375"/>
            <a:ext cx="3397250" cy="342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22"/>
          <p:cNvCxnSpPr/>
          <p:nvPr/>
        </p:nvCxnSpPr>
        <p:spPr>
          <a:xfrm rot="-5400000" flipH="1">
            <a:off x="5564187" y="4492625"/>
            <a:ext cx="3071812" cy="8731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5400000">
              <a:srgbClr val="000000">
                <a:alpha val="47843"/>
              </a:srgbClr>
            </a:outerShdw>
          </a:effectLst>
        </p:spPr>
      </p:cxnSp>
      <p:cxnSp>
        <p:nvCxnSpPr>
          <p:cNvPr id="191" name="Google Shape;191;p22"/>
          <p:cNvCxnSpPr/>
          <p:nvPr/>
        </p:nvCxnSpPr>
        <p:spPr>
          <a:xfrm rot="5400000">
            <a:off x="4564062" y="3579812"/>
            <a:ext cx="3071812" cy="191293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5400000">
              <a:srgbClr val="000000">
                <a:alpha val="47843"/>
              </a:srgbClr>
            </a:outerShdw>
          </a:effectLst>
        </p:spPr>
      </p:cxnSp>
      <p:cxnSp>
        <p:nvCxnSpPr>
          <p:cNvPr id="192" name="Google Shape;192;p22"/>
          <p:cNvCxnSpPr/>
          <p:nvPr/>
        </p:nvCxnSpPr>
        <p:spPr>
          <a:xfrm>
            <a:off x="5143500" y="6072187"/>
            <a:ext cx="2000250" cy="15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5400000">
              <a:srgbClr val="000000">
                <a:alpha val="47843"/>
              </a:srgbClr>
            </a:outerShdw>
          </a:effectLst>
        </p:spPr>
      </p:cxnSp>
      <p:sp>
        <p:nvSpPr>
          <p:cNvPr id="193" name="Google Shape;193;p22"/>
          <p:cNvSpPr txBox="1"/>
          <p:nvPr/>
        </p:nvSpPr>
        <p:spPr>
          <a:xfrm>
            <a:off x="7143750" y="2857500"/>
            <a:ext cx="385762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ru-RU" sz="2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4572000" y="5786437"/>
            <a:ext cx="385762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ru-RU" sz="2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endParaRPr/>
          </a:p>
        </p:txBody>
      </p:sp>
      <p:sp>
        <p:nvSpPr>
          <p:cNvPr id="195" name="Google Shape;195;p22"/>
          <p:cNvSpPr txBox="1"/>
          <p:nvPr/>
        </p:nvSpPr>
        <p:spPr>
          <a:xfrm>
            <a:off x="6929437" y="6215062"/>
            <a:ext cx="385762" cy="44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ru-RU" sz="2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ru-RU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Тригонометрия в физике</a:t>
            </a:r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rPr lang="ru-RU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Колебания, при которых изменения физических величин происходят по закону косинуса или синуса (гармоническому закону), называются </a:t>
            </a:r>
            <a:r>
              <a:rPr lang="ru-RU" sz="2400" b="1" i="1" u="none">
                <a:solidFill>
                  <a:srgbClr val="008E00"/>
                </a:solidFill>
                <a:latin typeface="Constantia"/>
                <a:ea typeface="Constantia"/>
                <a:cs typeface="Constantia"/>
                <a:sym typeface="Constantia"/>
              </a:rPr>
              <a:t>гармоническими колебаниями</a:t>
            </a:r>
            <a:r>
              <a:rPr lang="ru-RU" sz="2400" b="0" i="1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/>
          </a:p>
          <a:p>
            <a:pPr marL="274320" marR="0" lvl="0" indent="-12954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endParaRPr sz="2400" b="0" i="1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02" name="Google Shape;2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3643312"/>
            <a:ext cx="4024312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4875" y="3643312"/>
            <a:ext cx="4032250" cy="61436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/>
        </p:nvSpPr>
        <p:spPr>
          <a:xfrm>
            <a:off x="1643062" y="4572000"/>
            <a:ext cx="57150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Выражение, стоящее под знаком косинуса или синуса, называется </a:t>
            </a:r>
            <a:r>
              <a:rPr lang="ru-RU" sz="2400" b="0" i="1" u="none">
                <a:solidFill>
                  <a:srgbClr val="008E00"/>
                </a:solidFill>
                <a:latin typeface="Calibri"/>
                <a:ea typeface="Calibri"/>
                <a:cs typeface="Calibri"/>
                <a:sym typeface="Calibri"/>
              </a:rPr>
              <a:t>фазой колебания</a:t>
            </a:r>
            <a:r>
              <a:rPr lang="ru-RU" sz="24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  <p:pic>
        <p:nvPicPr>
          <p:cNvPr id="205" name="Google Shape;20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71812" y="5715000"/>
            <a:ext cx="2897187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4" descr="2-1-3.gif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4281" y="500042"/>
            <a:ext cx="4462471" cy="585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 descr="4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438" y="571480"/>
            <a:ext cx="4357718" cy="3268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 descr="13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0628" y="3929066"/>
            <a:ext cx="3901100" cy="259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654</Words>
  <Application>Microsoft Office PowerPoint</Application>
  <PresentationFormat>Экран (4:3)</PresentationFormat>
  <Paragraphs>85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Wingdings 3</vt:lpstr>
      <vt:lpstr>Noto Sans Symbols</vt:lpstr>
      <vt:lpstr>Times New Roman</vt:lpstr>
      <vt:lpstr>Trebuchet MS</vt:lpstr>
      <vt:lpstr>Libre Franklin</vt:lpstr>
      <vt:lpstr>AngsanaUPC</vt:lpstr>
      <vt:lpstr>Constantia</vt:lpstr>
      <vt:lpstr>Calibri</vt:lpstr>
      <vt:lpstr>Arial</vt:lpstr>
      <vt:lpstr>Аспект</vt:lpstr>
      <vt:lpstr>Тригонометрия в окружающем нас мире и в жизни человека.</vt:lpstr>
      <vt:lpstr>Введение</vt:lpstr>
      <vt:lpstr>История</vt:lpstr>
      <vt:lpstr>Значимые люди в тригонометрии</vt:lpstr>
      <vt:lpstr>Презентация PowerPoint</vt:lpstr>
      <vt:lpstr>Презентация PowerPoint</vt:lpstr>
      <vt:lpstr>Тригонометрия в искусстве </vt:lpstr>
      <vt:lpstr>Тригонометрия в физике</vt:lpstr>
      <vt:lpstr>Презентация PowerPoint</vt:lpstr>
      <vt:lpstr>Презентация PowerPoint</vt:lpstr>
      <vt:lpstr>        Тригонометрия и тригонометрические функции в медицине и биологии. </vt:lpstr>
      <vt:lpstr>Презентация PowerPoint</vt:lpstr>
      <vt:lpstr>Презентация PowerPoint</vt:lpstr>
      <vt:lpstr>Тригонометрия в архитектуре </vt:lpstr>
      <vt:lpstr>Сантьяго Калатрава Винодельня «Бодегас Исиос»</vt:lpstr>
      <vt:lpstr>Феликс Кандела Ресторан в Лос-Манантиалесе</vt:lpstr>
      <vt:lpstr>Тригонометрия в музыке </vt:lpstr>
      <vt:lpstr>Теория радуги</vt:lpstr>
      <vt:lpstr>Северное сияние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Тригонометрия в окружающем нас мире и в жизни человека.</dc:title>
  <dc:creator>Татьяна</dc:creator>
  <cp:lastModifiedBy>Татьяна</cp:lastModifiedBy>
  <cp:revision>1</cp:revision>
  <dcterms:modified xsi:type="dcterms:W3CDTF">2021-03-19T14:02:50Z</dcterms:modified>
</cp:coreProperties>
</file>